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5199975" cy="32399288"/>
  <p:notesSz cx="6858000" cy="9144000"/>
  <p:defaultTextStyle>
    <a:defPPr>
      <a:defRPr lang="tr-TR"/>
    </a:defPPr>
    <a:lvl1pPr marL="0" algn="l" defTabSz="2764688" rtl="0" eaLnBrk="1" latinLnBrk="0" hangingPunct="1">
      <a:defRPr sz="5442" kern="1200">
        <a:solidFill>
          <a:schemeClr val="tx1"/>
        </a:solidFill>
        <a:latin typeface="+mn-lt"/>
        <a:ea typeface="+mn-ea"/>
        <a:cs typeface="+mn-cs"/>
      </a:defRPr>
    </a:lvl1pPr>
    <a:lvl2pPr marL="1382344" algn="l" defTabSz="2764688" rtl="0" eaLnBrk="1" latinLnBrk="0" hangingPunct="1">
      <a:defRPr sz="5442" kern="1200">
        <a:solidFill>
          <a:schemeClr val="tx1"/>
        </a:solidFill>
        <a:latin typeface="+mn-lt"/>
        <a:ea typeface="+mn-ea"/>
        <a:cs typeface="+mn-cs"/>
      </a:defRPr>
    </a:lvl2pPr>
    <a:lvl3pPr marL="2764688" algn="l" defTabSz="2764688" rtl="0" eaLnBrk="1" latinLnBrk="0" hangingPunct="1">
      <a:defRPr sz="5442" kern="1200">
        <a:solidFill>
          <a:schemeClr val="tx1"/>
        </a:solidFill>
        <a:latin typeface="+mn-lt"/>
        <a:ea typeface="+mn-ea"/>
        <a:cs typeface="+mn-cs"/>
      </a:defRPr>
    </a:lvl3pPr>
    <a:lvl4pPr marL="4147033" algn="l" defTabSz="2764688" rtl="0" eaLnBrk="1" latinLnBrk="0" hangingPunct="1">
      <a:defRPr sz="5442" kern="1200">
        <a:solidFill>
          <a:schemeClr val="tx1"/>
        </a:solidFill>
        <a:latin typeface="+mn-lt"/>
        <a:ea typeface="+mn-ea"/>
        <a:cs typeface="+mn-cs"/>
      </a:defRPr>
    </a:lvl4pPr>
    <a:lvl5pPr marL="5529377" algn="l" defTabSz="2764688" rtl="0" eaLnBrk="1" latinLnBrk="0" hangingPunct="1">
      <a:defRPr sz="5442" kern="1200">
        <a:solidFill>
          <a:schemeClr val="tx1"/>
        </a:solidFill>
        <a:latin typeface="+mn-lt"/>
        <a:ea typeface="+mn-ea"/>
        <a:cs typeface="+mn-cs"/>
      </a:defRPr>
    </a:lvl5pPr>
    <a:lvl6pPr marL="6911721" algn="l" defTabSz="2764688" rtl="0" eaLnBrk="1" latinLnBrk="0" hangingPunct="1">
      <a:defRPr sz="5442" kern="1200">
        <a:solidFill>
          <a:schemeClr val="tx1"/>
        </a:solidFill>
        <a:latin typeface="+mn-lt"/>
        <a:ea typeface="+mn-ea"/>
        <a:cs typeface="+mn-cs"/>
      </a:defRPr>
    </a:lvl6pPr>
    <a:lvl7pPr marL="8294065" algn="l" defTabSz="2764688" rtl="0" eaLnBrk="1" latinLnBrk="0" hangingPunct="1">
      <a:defRPr sz="5442" kern="1200">
        <a:solidFill>
          <a:schemeClr val="tx1"/>
        </a:solidFill>
        <a:latin typeface="+mn-lt"/>
        <a:ea typeface="+mn-ea"/>
        <a:cs typeface="+mn-cs"/>
      </a:defRPr>
    </a:lvl7pPr>
    <a:lvl8pPr marL="9676409" algn="l" defTabSz="2764688" rtl="0" eaLnBrk="1" latinLnBrk="0" hangingPunct="1">
      <a:defRPr sz="5442" kern="1200">
        <a:solidFill>
          <a:schemeClr val="tx1"/>
        </a:solidFill>
        <a:latin typeface="+mn-lt"/>
        <a:ea typeface="+mn-ea"/>
        <a:cs typeface="+mn-cs"/>
      </a:defRPr>
    </a:lvl8pPr>
    <a:lvl9pPr marL="11058754" algn="l" defTabSz="2764688" rtl="0" eaLnBrk="1" latinLnBrk="0" hangingPunct="1">
      <a:defRPr sz="54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p15:clr>
            <a:srgbClr val="A4A3A4"/>
          </p15:clr>
        </p15:guide>
        <p15:guide id="2" pos="79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30" d="100"/>
          <a:sy n="30" d="100"/>
        </p:scale>
        <p:origin x="2226" y="-816"/>
      </p:cViewPr>
      <p:guideLst>
        <p:guide orient="horz" pos="10204"/>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302386"/>
            <a:ext cx="21419979" cy="11279752"/>
          </a:xfrm>
        </p:spPr>
        <p:txBody>
          <a:bodyPr anchor="b"/>
          <a:lstStyle>
            <a:lvl1pPr algn="ctr">
              <a:defRPr sz="16535"/>
            </a:lvl1pPr>
          </a:lstStyle>
          <a:p>
            <a:r>
              <a:rPr lang="tr-TR" smtClean="0"/>
              <a:t>Asıl başlık stili için tıklatın</a:t>
            </a:r>
            <a:endParaRPr lang="en-US" dirty="0"/>
          </a:p>
        </p:txBody>
      </p:sp>
      <p:sp>
        <p:nvSpPr>
          <p:cNvPr id="3" name="Subtitle 2"/>
          <p:cNvSpPr>
            <a:spLocks noGrp="1"/>
          </p:cNvSpPr>
          <p:nvPr>
            <p:ph type="subTitle" idx="1"/>
          </p:nvPr>
        </p:nvSpPr>
        <p:spPr>
          <a:xfrm>
            <a:off x="3149997" y="17017128"/>
            <a:ext cx="18899981" cy="7822326"/>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EEE9620-CA22-40A2-B30F-20154874CA1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175768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EEE9620-CA22-40A2-B30F-20154874CA1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274029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724962"/>
            <a:ext cx="5433745" cy="274568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732500" y="1724962"/>
            <a:ext cx="15986234" cy="274568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EEE9620-CA22-40A2-B30F-20154874CA1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51149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EEE9620-CA22-40A2-B30F-20154874CA1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396333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719375" y="8077332"/>
            <a:ext cx="21734978" cy="13477201"/>
          </a:xfrm>
        </p:spPr>
        <p:txBody>
          <a:bodyPr anchor="b"/>
          <a:lstStyle>
            <a:lvl1pPr>
              <a:defRPr sz="16535"/>
            </a:lvl1pPr>
          </a:lstStyle>
          <a:p>
            <a:r>
              <a:rPr lang="tr-TR" smtClean="0"/>
              <a:t>Asıl başlık stili için tıklatın</a:t>
            </a:r>
            <a:endParaRPr lang="en-US" dirty="0"/>
          </a:p>
        </p:txBody>
      </p:sp>
      <p:sp>
        <p:nvSpPr>
          <p:cNvPr id="3" name="Text Placeholder 2"/>
          <p:cNvSpPr>
            <a:spLocks noGrp="1"/>
          </p:cNvSpPr>
          <p:nvPr>
            <p:ph type="body" idx="1"/>
          </p:nvPr>
        </p:nvSpPr>
        <p:spPr>
          <a:xfrm>
            <a:off x="1719375" y="21682033"/>
            <a:ext cx="21734978" cy="7087342"/>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EEE9620-CA22-40A2-B30F-20154874CA1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407792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732498" y="8624810"/>
            <a:ext cx="10709989" cy="2055705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12757488" y="8624810"/>
            <a:ext cx="10709989" cy="2055705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EEE9620-CA22-40A2-B30F-20154874CA1F}" type="datetimeFigureOut">
              <a:rPr lang="tr-TR" smtClean="0"/>
              <a:t>24.11.2022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427940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735781" y="1724969"/>
            <a:ext cx="21734978" cy="6262365"/>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735783" y="7942328"/>
            <a:ext cx="10660769"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smtClean="0"/>
              <a:t>Asıl metin stillerini düzenle</a:t>
            </a:r>
          </a:p>
        </p:txBody>
      </p:sp>
      <p:sp>
        <p:nvSpPr>
          <p:cNvPr id="4" name="Content Placeholder 3"/>
          <p:cNvSpPr>
            <a:spLocks noGrp="1"/>
          </p:cNvSpPr>
          <p:nvPr>
            <p:ph sz="half" idx="2"/>
          </p:nvPr>
        </p:nvSpPr>
        <p:spPr>
          <a:xfrm>
            <a:off x="1735783" y="11834740"/>
            <a:ext cx="10660769" cy="1740712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12757489" y="7942328"/>
            <a:ext cx="10713272"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smtClean="0"/>
              <a:t>Asıl metin stillerini düzenle</a:t>
            </a:r>
          </a:p>
        </p:txBody>
      </p:sp>
      <p:sp>
        <p:nvSpPr>
          <p:cNvPr id="6" name="Content Placeholder 5"/>
          <p:cNvSpPr>
            <a:spLocks noGrp="1"/>
          </p:cNvSpPr>
          <p:nvPr>
            <p:ph sz="quarter" idx="4"/>
          </p:nvPr>
        </p:nvSpPr>
        <p:spPr>
          <a:xfrm>
            <a:off x="12757489" y="11834740"/>
            <a:ext cx="10713272" cy="1740712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EEE9620-CA22-40A2-B30F-20154874CA1F}" type="datetimeFigureOut">
              <a:rPr lang="tr-TR" smtClean="0"/>
              <a:t>24.11.2022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203548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EEE9620-CA22-40A2-B30F-20154874CA1F}" type="datetimeFigureOut">
              <a:rPr lang="tr-TR" smtClean="0"/>
              <a:t>24.11.2022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262528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E9620-CA22-40A2-B30F-20154874CA1F}" type="datetimeFigureOut">
              <a:rPr lang="tr-TR" smtClean="0"/>
              <a:t>24.11.2022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8854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tr-TR" smtClean="0"/>
              <a:t>Asıl başlık stili için tıklatın</a:t>
            </a:r>
            <a:endParaRPr lang="en-US" dirty="0"/>
          </a:p>
        </p:txBody>
      </p:sp>
      <p:sp>
        <p:nvSpPr>
          <p:cNvPr id="3" name="Content Placeholder 2"/>
          <p:cNvSpPr>
            <a:spLocks noGrp="1"/>
          </p:cNvSpPr>
          <p:nvPr>
            <p:ph idx="1"/>
          </p:nvPr>
        </p:nvSpPr>
        <p:spPr>
          <a:xfrm>
            <a:off x="10713272" y="4664905"/>
            <a:ext cx="12757487" cy="23024494"/>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EEE9620-CA22-40A2-B30F-20154874CA1F}" type="datetimeFigureOut">
              <a:rPr lang="tr-TR" smtClean="0"/>
              <a:t>24.11.2022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353629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713272" y="4664905"/>
            <a:ext cx="12757487" cy="23024494"/>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EEE9620-CA22-40A2-B30F-20154874CA1F}" type="datetimeFigureOut">
              <a:rPr lang="tr-TR" smtClean="0"/>
              <a:t>24.11.2022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DF7D59-7EE7-4B99-BFD0-6CA82FBBDE44}" type="slidenum">
              <a:rPr lang="tr-TR" smtClean="0"/>
              <a:t>‹#›</a:t>
            </a:fld>
            <a:endParaRPr lang="tr-TR"/>
          </a:p>
        </p:txBody>
      </p:sp>
    </p:spTree>
    <p:extLst>
      <p:ext uri="{BB962C8B-B14F-4D97-AF65-F5344CB8AC3E}">
        <p14:creationId xmlns:p14="http://schemas.microsoft.com/office/powerpoint/2010/main" val="395775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724969"/>
            <a:ext cx="21734978" cy="62623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732499" y="8624810"/>
            <a:ext cx="21734978" cy="2055705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732498" y="30029347"/>
            <a:ext cx="5669994" cy="1724962"/>
          </a:xfrm>
          <a:prstGeom prst="rect">
            <a:avLst/>
          </a:prstGeom>
        </p:spPr>
        <p:txBody>
          <a:bodyPr vert="horz" lIns="91440" tIns="45720" rIns="91440" bIns="45720" rtlCol="0" anchor="ctr"/>
          <a:lstStyle>
            <a:lvl1pPr algn="l">
              <a:defRPr sz="3307">
                <a:solidFill>
                  <a:schemeClr val="tx1">
                    <a:tint val="75000"/>
                  </a:schemeClr>
                </a:solidFill>
              </a:defRPr>
            </a:lvl1pPr>
          </a:lstStyle>
          <a:p>
            <a:fld id="{9EEE9620-CA22-40A2-B30F-20154874CA1F}" type="datetimeFigureOut">
              <a:rPr lang="tr-TR" smtClean="0"/>
              <a:t>24.11.2022</a:t>
            </a:fld>
            <a:endParaRPr lang="tr-TR"/>
          </a:p>
        </p:txBody>
      </p:sp>
      <p:sp>
        <p:nvSpPr>
          <p:cNvPr id="5" name="Footer Placeholder 4"/>
          <p:cNvSpPr>
            <a:spLocks noGrp="1"/>
          </p:cNvSpPr>
          <p:nvPr>
            <p:ph type="ftr" sz="quarter" idx="3"/>
          </p:nvPr>
        </p:nvSpPr>
        <p:spPr>
          <a:xfrm>
            <a:off x="8347492" y="30029347"/>
            <a:ext cx="8504992" cy="1724962"/>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0029347"/>
            <a:ext cx="5669994" cy="1724962"/>
          </a:xfrm>
          <a:prstGeom prst="rect">
            <a:avLst/>
          </a:prstGeom>
        </p:spPr>
        <p:txBody>
          <a:bodyPr vert="horz" lIns="91440" tIns="45720" rIns="91440" bIns="45720" rtlCol="0" anchor="ctr"/>
          <a:lstStyle>
            <a:lvl1pPr algn="r">
              <a:defRPr sz="3307">
                <a:solidFill>
                  <a:schemeClr val="tx1">
                    <a:tint val="75000"/>
                  </a:schemeClr>
                </a:solidFill>
              </a:defRPr>
            </a:lvl1pPr>
          </a:lstStyle>
          <a:p>
            <a:fld id="{63DF7D59-7EE7-4B99-BFD0-6CA82FBBDE44}" type="slidenum">
              <a:rPr lang="tr-TR" smtClean="0"/>
              <a:t>‹#›</a:t>
            </a:fld>
            <a:endParaRPr lang="tr-TR"/>
          </a:p>
        </p:txBody>
      </p:sp>
    </p:spTree>
    <p:extLst>
      <p:ext uri="{BB962C8B-B14F-4D97-AF65-F5344CB8AC3E}">
        <p14:creationId xmlns:p14="http://schemas.microsoft.com/office/powerpoint/2010/main" val="1509013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6.png"/><Relationship Id="rId4" Type="http://schemas.openxmlformats.org/officeDocument/2006/relationships/image" Target="../media/image1.wm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28700" y="772819"/>
            <a:ext cx="22438777" cy="4142081"/>
          </a:xfrm>
        </p:spPr>
        <p:txBody>
          <a:bodyPr>
            <a:normAutofit fontScale="90000"/>
          </a:bodyPr>
          <a:lstStyle/>
          <a:p>
            <a:pPr algn="ctr"/>
            <a:r>
              <a:rPr lang="tr-TR" sz="3100" dirty="0" smtClean="0"/>
              <a:t/>
            </a:r>
            <a:br>
              <a:rPr lang="tr-TR" sz="3100" dirty="0" smtClean="0"/>
            </a:br>
            <a:r>
              <a:rPr lang="tr-TR" sz="9600" dirty="0" smtClean="0"/>
              <a:t/>
            </a:r>
            <a:br>
              <a:rPr lang="tr-TR" sz="9600" dirty="0" smtClean="0"/>
            </a:br>
            <a:r>
              <a:rPr lang="tr-TR" sz="4000" dirty="0" smtClean="0"/>
              <a:t/>
            </a:r>
            <a:br>
              <a:rPr lang="tr-TR" sz="4000" dirty="0" smtClean="0"/>
            </a:br>
            <a:r>
              <a:rPr lang="tr-TR" sz="4000" dirty="0"/>
              <a:t/>
            </a:r>
            <a:br>
              <a:rPr lang="tr-TR" sz="4000" dirty="0"/>
            </a:br>
            <a:r>
              <a:rPr lang="tr-TR" sz="9600" dirty="0" smtClean="0"/>
              <a:t/>
            </a:r>
            <a:br>
              <a:rPr lang="tr-TR" sz="9600" dirty="0" smtClean="0"/>
            </a:br>
            <a:endParaRPr lang="tr-TR" sz="8000" dirty="0"/>
          </a:p>
        </p:txBody>
      </p:sp>
      <p:graphicFrame>
        <p:nvGraphicFramePr>
          <p:cNvPr id="4" name="Nesne 3"/>
          <p:cNvGraphicFramePr>
            <a:graphicFrameLocks noChangeAspect="1"/>
          </p:cNvGraphicFramePr>
          <p:nvPr>
            <p:extLst>
              <p:ext uri="{D42A27DB-BD31-4B8C-83A1-F6EECF244321}">
                <p14:modId xmlns:p14="http://schemas.microsoft.com/office/powerpoint/2010/main" val="3635028873"/>
              </p:ext>
            </p:extLst>
          </p:nvPr>
        </p:nvGraphicFramePr>
        <p:xfrm>
          <a:off x="893432" y="1083089"/>
          <a:ext cx="4978729" cy="2401711"/>
        </p:xfrm>
        <a:graphic>
          <a:graphicData uri="http://schemas.openxmlformats.org/presentationml/2006/ole">
            <mc:AlternateContent xmlns:mc="http://schemas.openxmlformats.org/markup-compatibility/2006">
              <mc:Choice xmlns:v="urn:schemas-microsoft-com:vml" Requires="v">
                <p:oleObj spid="_x0000_s1098" name="Bitmap Image" r:id="rId3" imgW="2705040" imgH="1305000" progId="PBrush">
                  <p:embed/>
                </p:oleObj>
              </mc:Choice>
              <mc:Fallback>
                <p:oleObj name="Bitmap Image" r:id="rId3" imgW="2705040" imgH="1305000" progId="PBrush">
                  <p:embed/>
                  <p:pic>
                    <p:nvPicPr>
                      <p:cNvPr id="0" name=""/>
                      <p:cNvPicPr/>
                      <p:nvPr/>
                    </p:nvPicPr>
                    <p:blipFill>
                      <a:blip r:embed="rId4"/>
                      <a:stretch>
                        <a:fillRect/>
                      </a:stretch>
                    </p:blipFill>
                    <p:spPr>
                      <a:xfrm>
                        <a:off x="893432" y="1083089"/>
                        <a:ext cx="4978729" cy="2401711"/>
                      </a:xfrm>
                      <a:prstGeom prst="rect">
                        <a:avLst/>
                      </a:prstGeom>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2983748776"/>
              </p:ext>
            </p:extLst>
          </p:nvPr>
        </p:nvGraphicFramePr>
        <p:xfrm>
          <a:off x="17373601" y="887814"/>
          <a:ext cx="6413478" cy="2365627"/>
        </p:xfrm>
        <a:graphic>
          <a:graphicData uri="http://schemas.openxmlformats.org/presentationml/2006/ole">
            <mc:AlternateContent xmlns:mc="http://schemas.openxmlformats.org/markup-compatibility/2006">
              <mc:Choice xmlns:v="urn:schemas-microsoft-com:vml" Requires="v">
                <p:oleObj spid="_x0000_s1099" name="Bitmap Image" r:id="rId5" imgW="3486240" imgH="1285920" progId="PBrush">
                  <p:embed/>
                </p:oleObj>
              </mc:Choice>
              <mc:Fallback>
                <p:oleObj name="Bitmap Image" r:id="rId5" imgW="3486240" imgH="1285920" progId="PBrush">
                  <p:embed/>
                  <p:pic>
                    <p:nvPicPr>
                      <p:cNvPr id="0" name=""/>
                      <p:cNvPicPr/>
                      <p:nvPr/>
                    </p:nvPicPr>
                    <p:blipFill>
                      <a:blip r:embed="rId6"/>
                      <a:stretch>
                        <a:fillRect/>
                      </a:stretch>
                    </p:blipFill>
                    <p:spPr>
                      <a:xfrm>
                        <a:off x="17373601" y="887814"/>
                        <a:ext cx="6413478" cy="2365627"/>
                      </a:xfrm>
                      <a:prstGeom prst="rect">
                        <a:avLst/>
                      </a:prstGeom>
                    </p:spPr>
                  </p:pic>
                </p:oleObj>
              </mc:Fallback>
            </mc:AlternateContent>
          </a:graphicData>
        </a:graphic>
      </p:graphicFrame>
      <p:sp>
        <p:nvSpPr>
          <p:cNvPr id="6" name="Metin kutusu 5"/>
          <p:cNvSpPr txBox="1"/>
          <p:nvPr/>
        </p:nvSpPr>
        <p:spPr>
          <a:xfrm>
            <a:off x="5915025" y="1314449"/>
            <a:ext cx="11372850" cy="1938992"/>
          </a:xfrm>
          <a:prstGeom prst="rect">
            <a:avLst/>
          </a:prstGeom>
          <a:solidFill>
            <a:schemeClr val="accent4">
              <a:lumMod val="60000"/>
              <a:lumOff val="40000"/>
            </a:schemeClr>
          </a:solidFill>
        </p:spPr>
        <p:txBody>
          <a:bodyPr wrap="square" rtlCol="0">
            <a:spAutoFit/>
          </a:bodyPr>
          <a:lstStyle/>
          <a:p>
            <a:pPr algn="ctr"/>
            <a:r>
              <a:rPr lang="tr-TR" sz="6000" b="1" dirty="0" smtClean="0"/>
              <a:t>Coğrafi İşaret ve Geleneksel Gıdalarda Tescilleme</a:t>
            </a:r>
            <a:endParaRPr lang="tr-TR" b="1" dirty="0"/>
          </a:p>
        </p:txBody>
      </p:sp>
      <p:sp>
        <p:nvSpPr>
          <p:cNvPr id="10" name="Metin kutusu 9"/>
          <p:cNvSpPr txBox="1"/>
          <p:nvPr/>
        </p:nvSpPr>
        <p:spPr>
          <a:xfrm>
            <a:off x="1114425" y="4829176"/>
            <a:ext cx="11644675" cy="10172015"/>
          </a:xfrm>
          <a:prstGeom prst="rect">
            <a:avLst/>
          </a:prstGeom>
          <a:noFill/>
        </p:spPr>
        <p:txBody>
          <a:bodyPr wrap="square" rtlCol="0">
            <a:spAutoFit/>
          </a:bodyPr>
          <a:lstStyle/>
          <a:p>
            <a:pPr algn="just"/>
            <a:r>
              <a:rPr lang="tr-TR" sz="3500" dirty="0" smtClean="0">
                <a:latin typeface="Times New Roman" pitchFamily="18" charset="0"/>
                <a:cs typeface="Times New Roman" pitchFamily="18" charset="0"/>
              </a:rPr>
              <a:t>«Belirgin </a:t>
            </a:r>
            <a:r>
              <a:rPr lang="tr-TR" sz="3500" dirty="0">
                <a:latin typeface="Times New Roman" pitchFamily="18" charset="0"/>
                <a:cs typeface="Times New Roman" pitchFamily="18" charset="0"/>
              </a:rPr>
              <a:t>bir niteliği, ünü veya diğer özellikleri bakımından kökeni bulunduğu yöre, alan, bölge veya ülke ile özdeşleşmiş ürünü gösteren işaret» olarak tanımlanan Coğrafi işaret ile tescilleme yapmak; geleneksel işleme yöntemlerini, doğal özellikleri ve kültürel değerleri ticari açıdan koruma ve destek sağlamakla birlikte kollektif bir fikri ve sınai mülkiyet hakkı doğurmaktadır</a:t>
            </a:r>
            <a:r>
              <a:rPr lang="tr-TR" sz="3500" dirty="0" smtClean="0">
                <a:latin typeface="Times New Roman" pitchFamily="18" charset="0"/>
                <a:cs typeface="Times New Roman" pitchFamily="18" charset="0"/>
              </a:rPr>
              <a:t>.</a:t>
            </a:r>
            <a:endParaRPr lang="tr-TR" sz="3500" dirty="0">
              <a:latin typeface="Times New Roman" pitchFamily="18" charset="0"/>
              <a:cs typeface="Times New Roman" pitchFamily="18" charset="0"/>
            </a:endParaRPr>
          </a:p>
          <a:p>
            <a:pPr algn="just"/>
            <a:endParaRPr lang="tr-TR" sz="3500" dirty="0">
              <a:latin typeface="Times New Roman" pitchFamily="18" charset="0"/>
              <a:cs typeface="Times New Roman" pitchFamily="18" charset="0"/>
            </a:endParaRPr>
          </a:p>
          <a:p>
            <a:pPr algn="just"/>
            <a:r>
              <a:rPr lang="tr-TR" sz="3500" dirty="0">
                <a:latin typeface="Times New Roman" pitchFamily="18" charset="0"/>
                <a:cs typeface="Times New Roman" pitchFamily="18" charset="0"/>
              </a:rPr>
              <a:t>Ürünlerin karakteristik özelliklerinin üretildiği coğrafi alanla bağlantısını tanımlayan Cİ ile markalaşan yöresel ürünler tüketiciye «original ürün» garantisi sunmakta, belirli bir yörede üretilen ürünlerin doğallığı, kalitesi ve sürdürülebilirliğini koruma altına almaktadır. </a:t>
            </a:r>
            <a:endParaRPr lang="tr-TR" sz="3500" dirty="0" smtClean="0">
              <a:latin typeface="Times New Roman" pitchFamily="18" charset="0"/>
              <a:cs typeface="Times New Roman" pitchFamily="18" charset="0"/>
            </a:endParaRPr>
          </a:p>
          <a:p>
            <a:pPr algn="just"/>
            <a:endParaRPr lang="tr-TR" sz="3500" dirty="0">
              <a:latin typeface="Times New Roman" pitchFamily="18" charset="0"/>
              <a:cs typeface="Times New Roman" pitchFamily="18" charset="0"/>
            </a:endParaRPr>
          </a:p>
          <a:p>
            <a:pPr algn="just"/>
            <a:r>
              <a:rPr lang="tr-TR" sz="3500" dirty="0">
                <a:latin typeface="Times New Roman" pitchFamily="18" charset="0"/>
                <a:cs typeface="Times New Roman" pitchFamily="18" charset="0"/>
              </a:rPr>
              <a:t>Türkiye’de coğrafi işaretler 1995 yılında yürürlüğe giren «555 sayılı Coğrafi İşaretlerin Korunması Hakkında Kanun Hükmünde Kararname ve İlgili Yönetmelik» ile Türk Patent ve Marka Kurumu nezdinde korunmaya </a:t>
            </a:r>
            <a:r>
              <a:rPr lang="tr-TR" sz="3500" dirty="0" smtClean="0">
                <a:latin typeface="Times New Roman" pitchFamily="18" charset="0"/>
                <a:cs typeface="Times New Roman" pitchFamily="18" charset="0"/>
              </a:rPr>
              <a:t>alınmıştır.</a:t>
            </a:r>
            <a:endParaRPr lang="tr-TR" sz="3500" dirty="0">
              <a:latin typeface="Times New Roman" pitchFamily="18" charset="0"/>
              <a:cs typeface="Times New Roman" pitchFamily="18" charset="0"/>
            </a:endParaRPr>
          </a:p>
          <a:p>
            <a:pPr algn="just"/>
            <a:endParaRPr lang="tr-TR" sz="2500" dirty="0"/>
          </a:p>
        </p:txBody>
      </p:sp>
      <p:sp>
        <p:nvSpPr>
          <p:cNvPr id="14" name="Metin kutusu 13"/>
          <p:cNvSpPr txBox="1"/>
          <p:nvPr/>
        </p:nvSpPr>
        <p:spPr>
          <a:xfrm>
            <a:off x="5582653" y="3381288"/>
            <a:ext cx="11790948" cy="1477328"/>
          </a:xfrm>
          <a:prstGeom prst="rect">
            <a:avLst/>
          </a:prstGeom>
          <a:noFill/>
        </p:spPr>
        <p:txBody>
          <a:bodyPr wrap="square" rtlCol="0">
            <a:spAutoFit/>
          </a:bodyPr>
          <a:lstStyle/>
          <a:p>
            <a:pPr algn="ctr"/>
            <a:r>
              <a:rPr lang="tr-TR" sz="3000" dirty="0"/>
              <a:t>Sinem </a:t>
            </a:r>
            <a:r>
              <a:rPr lang="tr-TR" sz="3000" dirty="0" smtClean="0"/>
              <a:t>GÜMÜŞSOY</a:t>
            </a:r>
            <a:r>
              <a:rPr lang="tr-TR" sz="3000" baseline="30000" dirty="0" smtClean="0"/>
              <a:t>1*</a:t>
            </a:r>
            <a:r>
              <a:rPr lang="tr-TR" sz="3000" dirty="0" smtClean="0"/>
              <a:t>, </a:t>
            </a:r>
            <a:r>
              <a:rPr lang="tr-TR" sz="3000" dirty="0"/>
              <a:t>Esin </a:t>
            </a:r>
            <a:r>
              <a:rPr lang="tr-TR" sz="3000" dirty="0" smtClean="0"/>
              <a:t>TOPARLAK</a:t>
            </a:r>
            <a:r>
              <a:rPr lang="tr-TR" sz="3000" baseline="30000" dirty="0" smtClean="0"/>
              <a:t>1</a:t>
            </a:r>
            <a:r>
              <a:rPr lang="tr-TR" sz="3000" dirty="0" smtClean="0"/>
              <a:t>, </a:t>
            </a:r>
            <a:r>
              <a:rPr lang="tr-TR" sz="3000" dirty="0" err="1"/>
              <a:t>Prof.Dr.Osman</a:t>
            </a:r>
            <a:r>
              <a:rPr lang="tr-TR" sz="3000" dirty="0"/>
              <a:t> </a:t>
            </a:r>
            <a:r>
              <a:rPr lang="tr-TR" sz="3000" dirty="0" smtClean="0"/>
              <a:t>KOLA</a:t>
            </a:r>
            <a:r>
              <a:rPr lang="tr-TR" sz="3000" baseline="30000" dirty="0" smtClean="0"/>
              <a:t>2</a:t>
            </a:r>
            <a:r>
              <a:rPr lang="tr-TR" sz="3000" dirty="0"/>
              <a:t/>
            </a:r>
            <a:br>
              <a:rPr lang="tr-TR" sz="3000" dirty="0"/>
            </a:br>
            <a:r>
              <a:rPr lang="tr-TR" sz="3000" b="1" dirty="0"/>
              <a:t>¹</a:t>
            </a:r>
            <a:r>
              <a:rPr lang="tr-TR" sz="3000" dirty="0"/>
              <a:t>Tarımsal Araştırmalar ve Politikalar Genel </a:t>
            </a:r>
            <a:r>
              <a:rPr lang="tr-TR" sz="3000" dirty="0" smtClean="0"/>
              <a:t>Müdürlüğü</a:t>
            </a:r>
          </a:p>
          <a:p>
            <a:pPr algn="ctr"/>
            <a:r>
              <a:rPr lang="tr-TR" sz="3000" b="1" baseline="30000" dirty="0" smtClean="0"/>
              <a:t>2</a:t>
            </a:r>
            <a:r>
              <a:rPr lang="tr-TR" sz="3000" dirty="0" smtClean="0"/>
              <a:t>Alparslan Türkeş Bilim ve Teknoloji Üniversitesi Gıda Mühendisliği Bölümü</a:t>
            </a:r>
            <a:endParaRPr lang="tr-TR" sz="3000" dirty="0"/>
          </a:p>
        </p:txBody>
      </p:sp>
      <p:sp>
        <p:nvSpPr>
          <p:cNvPr id="15" name="Metin kutusu 14"/>
          <p:cNvSpPr txBox="1"/>
          <p:nvPr/>
        </p:nvSpPr>
        <p:spPr>
          <a:xfrm>
            <a:off x="14230350" y="12944475"/>
            <a:ext cx="5629275" cy="929806"/>
          </a:xfrm>
          <a:prstGeom prst="rect">
            <a:avLst/>
          </a:prstGeom>
          <a:noFill/>
        </p:spPr>
        <p:txBody>
          <a:bodyPr wrap="square" rtlCol="0">
            <a:spAutoFit/>
          </a:bodyPr>
          <a:lstStyle/>
          <a:p>
            <a:endParaRPr lang="tr-TR" dirty="0"/>
          </a:p>
        </p:txBody>
      </p:sp>
      <p:pic>
        <p:nvPicPr>
          <p:cNvPr id="1055"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0433" y="4986463"/>
            <a:ext cx="2827442" cy="284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68233" y="4701838"/>
            <a:ext cx="2828972" cy="282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46938" y="5602181"/>
            <a:ext cx="3099089" cy="3085002"/>
          </a:xfrm>
          <a:prstGeom prst="rect">
            <a:avLst/>
          </a:prstGeom>
          <a:solidFill>
            <a:schemeClr val="accent4">
              <a:lumMod val="40000"/>
              <a:lumOff val="60000"/>
            </a:schemeClr>
          </a:solidFill>
          <a:ln>
            <a:noFill/>
          </a:ln>
          <a:effectLst>
            <a:outerShdw dist="35921" dir="2700000" algn="ctr" rotWithShape="0">
              <a:schemeClr val="bg2"/>
            </a:outerShdw>
          </a:effectLst>
          <a:extLst/>
        </p:spPr>
      </p:pic>
      <p:sp>
        <p:nvSpPr>
          <p:cNvPr id="21" name="Metin kutusu 20"/>
          <p:cNvSpPr txBox="1"/>
          <p:nvPr/>
        </p:nvSpPr>
        <p:spPr>
          <a:xfrm>
            <a:off x="13535898" y="8793314"/>
            <a:ext cx="10534327" cy="2785378"/>
          </a:xfrm>
          <a:prstGeom prst="rect">
            <a:avLst/>
          </a:prstGeom>
          <a:noFill/>
        </p:spPr>
        <p:txBody>
          <a:bodyPr wrap="square" rtlCol="0">
            <a:spAutoFit/>
          </a:bodyPr>
          <a:lstStyle/>
          <a:p>
            <a:pPr lvl="0" algn="just"/>
            <a:r>
              <a:rPr lang="tr-TR" sz="3500" dirty="0" smtClean="0">
                <a:solidFill>
                  <a:prstClr val="black"/>
                </a:solidFill>
                <a:latin typeface="Times New Roman" pitchFamily="18" charset="0"/>
                <a:cs typeface="Times New Roman" pitchFamily="18" charset="0"/>
              </a:rPr>
              <a:t>Cİ, </a:t>
            </a:r>
            <a:r>
              <a:rPr lang="tr-TR" sz="3500" dirty="0">
                <a:solidFill>
                  <a:prstClr val="black"/>
                </a:solidFill>
                <a:latin typeface="Times New Roman" pitchFamily="18" charset="0"/>
                <a:cs typeface="Times New Roman" pitchFamily="18" charset="0"/>
              </a:rPr>
              <a:t>mahreç işareti ve menşe adı olmak üzere ikiye ayrılmakta olup, geleneksel işleme yöntemi ile üretilmiş ya da geleneksel hammadde veya malzemeden üretilmiş, en az otuz yıl süre ile kullanıldığı kanıtlanan ürünler için ise «geleneksel ürün tescillemesi» yapılmaktadır. </a:t>
            </a:r>
          </a:p>
        </p:txBody>
      </p:sp>
      <p:sp>
        <p:nvSpPr>
          <p:cNvPr id="26" name="Metin kutusu 25"/>
          <p:cNvSpPr txBox="1"/>
          <p:nvPr/>
        </p:nvSpPr>
        <p:spPr>
          <a:xfrm>
            <a:off x="1038745" y="18346953"/>
            <a:ext cx="11796034" cy="4939814"/>
          </a:xfrm>
          <a:prstGeom prst="rect">
            <a:avLst/>
          </a:prstGeom>
          <a:noFill/>
        </p:spPr>
        <p:txBody>
          <a:bodyPr wrap="square" rtlCol="0">
            <a:spAutoFit/>
          </a:bodyPr>
          <a:lstStyle/>
          <a:p>
            <a:pPr algn="just"/>
            <a:endParaRPr lang="tr-TR" sz="3500" dirty="0" smtClean="0">
              <a:latin typeface="Times New Roman" pitchFamily="18" charset="0"/>
              <a:cs typeface="Times New Roman" pitchFamily="18" charset="0"/>
            </a:endParaRPr>
          </a:p>
          <a:p>
            <a:pPr algn="just"/>
            <a:r>
              <a:rPr lang="tr-TR" sz="3500" dirty="0" smtClean="0">
                <a:latin typeface="Times New Roman" pitchFamily="18" charset="0"/>
                <a:cs typeface="Times New Roman" pitchFamily="18" charset="0"/>
              </a:rPr>
              <a:t>Derin </a:t>
            </a:r>
            <a:r>
              <a:rPr lang="tr-TR" sz="3500" dirty="0">
                <a:latin typeface="Times New Roman" pitchFamily="18" charset="0"/>
                <a:cs typeface="Times New Roman" pitchFamily="18" charset="0"/>
              </a:rPr>
              <a:t>bir kültürel mirasa, yerel zenginliklere ve geniş bir kırsal alana sahip olan ülkemizde coğrafi işaretler ile ürünlerin tescillenmesi değerlerimize sahip çıkılması, ulusal ve uluslararası ticaret, turizm gibi ekonomik süreçler açısından </a:t>
            </a:r>
            <a:r>
              <a:rPr lang="tr-TR" sz="3500" dirty="0" smtClean="0">
                <a:latin typeface="Times New Roman" pitchFamily="18" charset="0"/>
                <a:cs typeface="Times New Roman" pitchFamily="18" charset="0"/>
              </a:rPr>
              <a:t>önemlidir</a:t>
            </a:r>
            <a:r>
              <a:rPr lang="tr-TR" sz="3500" dirty="0">
                <a:latin typeface="Times New Roman" pitchFamily="18" charset="0"/>
                <a:cs typeface="Times New Roman" pitchFamily="18" charset="0"/>
              </a:rPr>
              <a:t>. </a:t>
            </a:r>
            <a:r>
              <a:rPr lang="tr-TR" sz="3500" dirty="0" smtClean="0">
                <a:latin typeface="Times New Roman" pitchFamily="18" charset="0"/>
                <a:cs typeface="Times New Roman" pitchFamily="18" charset="0"/>
              </a:rPr>
              <a:t>Ayrıca geleneksel ürünlerin katma değer kazanması, kırsal </a:t>
            </a:r>
            <a:r>
              <a:rPr lang="tr-TR" sz="3500" dirty="0">
                <a:latin typeface="Times New Roman" pitchFamily="18" charset="0"/>
                <a:cs typeface="Times New Roman" pitchFamily="18" charset="0"/>
              </a:rPr>
              <a:t>nüfus için farklı iş alanlarının oluşturulması </a:t>
            </a:r>
            <a:r>
              <a:rPr lang="tr-TR" sz="3500" dirty="0" smtClean="0">
                <a:latin typeface="Times New Roman" pitchFamily="18" charset="0"/>
                <a:cs typeface="Times New Roman" pitchFamily="18" charset="0"/>
              </a:rPr>
              <a:t>üretildiği </a:t>
            </a:r>
            <a:r>
              <a:rPr lang="tr-TR" sz="3500" dirty="0">
                <a:latin typeface="Times New Roman" pitchFamily="18" charset="0"/>
                <a:cs typeface="Times New Roman" pitchFamily="18" charset="0"/>
              </a:rPr>
              <a:t>bölgenin kalkınmasına fayda sağlamaktadır.</a:t>
            </a:r>
          </a:p>
          <a:p>
            <a:pPr algn="just"/>
            <a:endParaRPr lang="tr-TR" sz="3500" dirty="0">
              <a:latin typeface="Times New Roman" pitchFamily="18" charset="0"/>
              <a:cs typeface="Times New Roman" pitchFamily="18" charset="0"/>
            </a:endParaRPr>
          </a:p>
        </p:txBody>
      </p:sp>
      <p:graphicFrame>
        <p:nvGraphicFramePr>
          <p:cNvPr id="28" name="Tablo 27"/>
          <p:cNvGraphicFramePr>
            <a:graphicFrameLocks noGrp="1"/>
          </p:cNvGraphicFramePr>
          <p:nvPr>
            <p:extLst>
              <p:ext uri="{D42A27DB-BD31-4B8C-83A1-F6EECF244321}">
                <p14:modId xmlns:p14="http://schemas.microsoft.com/office/powerpoint/2010/main" val="3674041133"/>
              </p:ext>
            </p:extLst>
          </p:nvPr>
        </p:nvGraphicFramePr>
        <p:xfrm>
          <a:off x="897024" y="23093653"/>
          <a:ext cx="8018300" cy="3810681"/>
        </p:xfrm>
        <a:graphic>
          <a:graphicData uri="http://schemas.openxmlformats.org/drawingml/2006/table">
            <a:tbl>
              <a:tblPr firstRow="1" bandRow="1">
                <a:tableStyleId>{5C22544A-7EE6-4342-B048-85BDC9FD1C3A}</a:tableStyleId>
              </a:tblPr>
              <a:tblGrid>
                <a:gridCol w="6102701">
                  <a:extLst>
                    <a:ext uri="{9D8B030D-6E8A-4147-A177-3AD203B41FA5}">
                      <a16:colId xmlns:a16="http://schemas.microsoft.com/office/drawing/2014/main" val="20000"/>
                    </a:ext>
                  </a:extLst>
                </a:gridCol>
                <a:gridCol w="1915599">
                  <a:extLst>
                    <a:ext uri="{9D8B030D-6E8A-4147-A177-3AD203B41FA5}">
                      <a16:colId xmlns:a16="http://schemas.microsoft.com/office/drawing/2014/main" val="20001"/>
                    </a:ext>
                  </a:extLst>
                </a:gridCol>
              </a:tblGrid>
              <a:tr h="1463615">
                <a:tc>
                  <a:txBody>
                    <a:bodyPr/>
                    <a:lstStyle/>
                    <a:p>
                      <a:r>
                        <a:rPr lang="tr-TR" sz="3200" dirty="0" smtClean="0">
                          <a:latin typeface="Times New Roman" pitchFamily="18" charset="0"/>
                          <a:cs typeface="Times New Roman" pitchFamily="18" charset="0"/>
                        </a:rPr>
                        <a:t>Yemekler ve çorbalar</a:t>
                      </a:r>
                      <a:endParaRPr lang="tr-TR" sz="3200" dirty="0">
                        <a:latin typeface="Times New Roman" pitchFamily="18" charset="0"/>
                        <a:cs typeface="Times New Roman" pitchFamily="18" charset="0"/>
                      </a:endParaRPr>
                    </a:p>
                  </a:txBody>
                  <a:tcPr/>
                </a:tc>
                <a:tc>
                  <a:txBody>
                    <a:bodyPr/>
                    <a:lstStyle/>
                    <a:p>
                      <a:r>
                        <a:rPr lang="tr-TR" sz="3200" dirty="0" smtClean="0"/>
                        <a:t>334 tescil</a:t>
                      </a:r>
                      <a:endParaRPr lang="tr-TR" sz="3200" dirty="0"/>
                    </a:p>
                  </a:txBody>
                  <a:tcPr/>
                </a:tc>
                <a:extLst>
                  <a:ext uri="{0D108BD9-81ED-4DB2-BD59-A6C34878D82A}">
                    <a16:rowId xmlns:a16="http://schemas.microsoft.com/office/drawing/2014/main" val="10000"/>
                  </a:ext>
                </a:extLst>
              </a:tr>
              <a:tr h="1231837">
                <a:tc>
                  <a:txBody>
                    <a:bodyPr/>
                    <a:lstStyle/>
                    <a:p>
                      <a:r>
                        <a:rPr lang="tr-TR" sz="3200" dirty="0" smtClean="0"/>
                        <a:t>İşlenmiş ve işlenmemiş meyve ve sebzeler ve mantarlar</a:t>
                      </a:r>
                      <a:endParaRPr lang="tr-TR" sz="3200" dirty="0"/>
                    </a:p>
                  </a:txBody>
                  <a:tcPr/>
                </a:tc>
                <a:tc>
                  <a:txBody>
                    <a:bodyPr/>
                    <a:lstStyle/>
                    <a:p>
                      <a:r>
                        <a:rPr lang="tr-TR" sz="3200" dirty="0" smtClean="0"/>
                        <a:t>252 tescil</a:t>
                      </a:r>
                      <a:endParaRPr lang="tr-TR" sz="3200" dirty="0"/>
                    </a:p>
                  </a:txBody>
                  <a:tcPr/>
                </a:tc>
                <a:extLst>
                  <a:ext uri="{0D108BD9-81ED-4DB2-BD59-A6C34878D82A}">
                    <a16:rowId xmlns:a16="http://schemas.microsoft.com/office/drawing/2014/main" val="10001"/>
                  </a:ext>
                </a:extLst>
              </a:tr>
              <a:tr h="1115229">
                <a:tc>
                  <a:txBody>
                    <a:bodyPr/>
                    <a:lstStyle/>
                    <a:p>
                      <a:r>
                        <a:rPr lang="tr-TR" sz="3200" dirty="0" smtClean="0"/>
                        <a:t>Fırıncılık ve pastacılık ürünleri</a:t>
                      </a:r>
                      <a:endParaRPr lang="tr-TR" sz="3200" dirty="0"/>
                    </a:p>
                  </a:txBody>
                  <a:tcPr/>
                </a:tc>
                <a:tc>
                  <a:txBody>
                    <a:bodyPr/>
                    <a:lstStyle/>
                    <a:p>
                      <a:r>
                        <a:rPr lang="tr-TR" sz="3200" dirty="0" smtClean="0"/>
                        <a:t>235 tescil</a:t>
                      </a:r>
                      <a:endParaRPr lang="tr-TR" sz="3200" dirty="0"/>
                    </a:p>
                  </a:txBody>
                  <a:tcPr/>
                </a:tc>
                <a:extLst>
                  <a:ext uri="{0D108BD9-81ED-4DB2-BD59-A6C34878D82A}">
                    <a16:rowId xmlns:a16="http://schemas.microsoft.com/office/drawing/2014/main" val="10002"/>
                  </a:ext>
                </a:extLst>
              </a:tr>
            </a:tbl>
          </a:graphicData>
        </a:graphic>
      </p:graphicFrame>
      <p:pic>
        <p:nvPicPr>
          <p:cNvPr id="1072"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8014" y="27503761"/>
            <a:ext cx="8099452" cy="396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Metin kutusu 1025"/>
          <p:cNvSpPr txBox="1"/>
          <p:nvPr/>
        </p:nvSpPr>
        <p:spPr>
          <a:xfrm>
            <a:off x="13535898" y="15670188"/>
            <a:ext cx="10534327" cy="2785378"/>
          </a:xfrm>
          <a:prstGeom prst="rect">
            <a:avLst/>
          </a:prstGeom>
          <a:noFill/>
        </p:spPr>
        <p:txBody>
          <a:bodyPr wrap="square" rtlCol="0">
            <a:spAutoFit/>
          </a:bodyPr>
          <a:lstStyle/>
          <a:p>
            <a:pPr algn="just"/>
            <a:r>
              <a:rPr lang="tr-TR" sz="3500" dirty="0" smtClean="0">
                <a:latin typeface="Times New Roman" pitchFamily="18" charset="0"/>
                <a:cs typeface="Times New Roman" pitchFamily="18" charset="0"/>
              </a:rPr>
              <a:t>Avrupa Birliği nezdinde ise; Aydın İnciri, Aydın Kestanesi, Milas Zeytinyağı, Antep Baklavası, Malatya Kayısısı, Taşköprü Sarımsağı, Giresun Tombul Fındığı ve Bayramiç Beyazı olmak üzere 8 ürünümüz tesdillenmiştir. </a:t>
            </a:r>
            <a:endParaRPr lang="tr-TR" sz="3500" dirty="0">
              <a:latin typeface="Times New Roman" pitchFamily="18" charset="0"/>
              <a:cs typeface="Times New Roman" pitchFamily="18" charset="0"/>
            </a:endParaRPr>
          </a:p>
        </p:txBody>
      </p:sp>
      <p:pic>
        <p:nvPicPr>
          <p:cNvPr id="1075"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46217" y="11790954"/>
            <a:ext cx="7913687"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4312" y="14836103"/>
            <a:ext cx="5541650" cy="37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7" name="Picture 5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5537" y="14851148"/>
            <a:ext cx="5953563" cy="380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9053528" y="22563947"/>
            <a:ext cx="4118811" cy="4939814"/>
          </a:xfrm>
          <a:prstGeom prst="rect">
            <a:avLst/>
          </a:prstGeom>
          <a:noFill/>
        </p:spPr>
        <p:txBody>
          <a:bodyPr wrap="square" rtlCol="0">
            <a:spAutoFit/>
          </a:bodyPr>
          <a:lstStyle/>
          <a:p>
            <a:pPr algn="just"/>
            <a:r>
              <a:rPr lang="tr-TR" sz="3500" dirty="0" smtClean="0">
                <a:latin typeface="Times New Roman" pitchFamily="18" charset="0"/>
                <a:cs typeface="Times New Roman" pitchFamily="18" charset="0"/>
              </a:rPr>
              <a:t>2022 yılı </a:t>
            </a:r>
            <a:r>
              <a:rPr lang="tr-TR" sz="3500" dirty="0">
                <a:latin typeface="Times New Roman" pitchFamily="18" charset="0"/>
                <a:cs typeface="Times New Roman" pitchFamily="18" charset="0"/>
              </a:rPr>
              <a:t>itibariyle </a:t>
            </a:r>
            <a:r>
              <a:rPr lang="tr-TR" sz="3500" dirty="0" smtClean="0">
                <a:latin typeface="Times New Roman" pitchFamily="18" charset="0"/>
                <a:cs typeface="Times New Roman" pitchFamily="18" charset="0"/>
              </a:rPr>
              <a:t>TPE</a:t>
            </a:r>
            <a:r>
              <a:rPr lang="tr-TR" sz="3500" dirty="0">
                <a:latin typeface="Times New Roman" pitchFamily="18" charset="0"/>
                <a:cs typeface="Times New Roman" pitchFamily="18" charset="0"/>
              </a:rPr>
              <a:t>’ ye yapılan 1914 tescil başvurusunun </a:t>
            </a:r>
          </a:p>
          <a:p>
            <a:pPr algn="just"/>
            <a:r>
              <a:rPr lang="tr-TR" sz="3500" dirty="0">
                <a:latin typeface="Times New Roman" pitchFamily="18" charset="0"/>
                <a:cs typeface="Times New Roman" pitchFamily="18" charset="0"/>
              </a:rPr>
              <a:t>1649 adedi gıda ürünü olmuştur. Enstitü tarafından </a:t>
            </a:r>
          </a:p>
          <a:p>
            <a:pPr algn="just"/>
            <a:r>
              <a:rPr lang="tr-TR" sz="3500" dirty="0">
                <a:latin typeface="Times New Roman" pitchFamily="18" charset="0"/>
                <a:cs typeface="Times New Roman" pitchFamily="18" charset="0"/>
              </a:rPr>
              <a:t>günümüze kadar 1041 adet gıda tescil edilmiştir</a:t>
            </a:r>
            <a:r>
              <a:rPr lang="tr-TR" sz="3500" dirty="0" smtClean="0">
                <a:latin typeface="Times New Roman" pitchFamily="18" charset="0"/>
                <a:cs typeface="Times New Roman" pitchFamily="18" charset="0"/>
              </a:rPr>
              <a:t>.</a:t>
            </a:r>
            <a:endParaRPr lang="tr-TR" sz="3500" dirty="0">
              <a:latin typeface="Times New Roman" pitchFamily="18" charset="0"/>
              <a:cs typeface="Times New Roman" pitchFamily="18" charset="0"/>
            </a:endParaRPr>
          </a:p>
        </p:txBody>
      </p:sp>
      <p:sp>
        <p:nvSpPr>
          <p:cNvPr id="7" name="Metin kutusu 6"/>
          <p:cNvSpPr txBox="1"/>
          <p:nvPr/>
        </p:nvSpPr>
        <p:spPr>
          <a:xfrm>
            <a:off x="13448747" y="18659326"/>
            <a:ext cx="10664801" cy="10605532"/>
          </a:xfrm>
          <a:prstGeom prst="rect">
            <a:avLst/>
          </a:prstGeom>
          <a:noFill/>
        </p:spPr>
        <p:txBody>
          <a:bodyPr wrap="square" rtlCol="0">
            <a:spAutoFit/>
          </a:bodyPr>
          <a:lstStyle/>
          <a:p>
            <a:pPr algn="just">
              <a:lnSpc>
                <a:spcPct val="115000"/>
              </a:lnSpc>
              <a:spcAft>
                <a:spcPts val="1000"/>
              </a:spcAft>
            </a:pPr>
            <a:r>
              <a:rPr lang="tr-TR" sz="3500" dirty="0" smtClean="0">
                <a:latin typeface="Times New Roman" pitchFamily="18" charset="0"/>
                <a:cs typeface="Times New Roman" pitchFamily="18" charset="0"/>
              </a:rPr>
              <a:t>6769 </a:t>
            </a:r>
            <a:r>
              <a:rPr lang="tr-TR" sz="3500" dirty="0">
                <a:latin typeface="Times New Roman" pitchFamily="18" charset="0"/>
                <a:cs typeface="Times New Roman" pitchFamily="18" charset="0"/>
              </a:rPr>
              <a:t>sayılı Sınai Mülkiyet Kanununun “Kurum, teknik bilgilerin değerlendirilmesi amacıyla ilgili kurum ve kuruluşlardan görüş talep edebilir.” hükmünü amir 38 inci maddesi ve Kanunun Uygulanmasına Dair Yönetmeliğin 36 </a:t>
            </a:r>
            <a:r>
              <a:rPr lang="tr-TR" sz="3500" dirty="0" err="1">
                <a:latin typeface="Times New Roman" pitchFamily="18" charset="0"/>
                <a:cs typeface="Times New Roman" pitchFamily="18" charset="0"/>
              </a:rPr>
              <a:t>ncı</a:t>
            </a:r>
            <a:r>
              <a:rPr lang="tr-TR" sz="3500" dirty="0">
                <a:latin typeface="Times New Roman" pitchFamily="18" charset="0"/>
                <a:cs typeface="Times New Roman" pitchFamily="18" charset="0"/>
              </a:rPr>
              <a:t> maddesi </a:t>
            </a:r>
            <a:r>
              <a:rPr lang="tr-TR" sz="3500" dirty="0" smtClean="0">
                <a:latin typeface="Times New Roman" pitchFamily="18" charset="0"/>
                <a:cs typeface="Times New Roman" pitchFamily="18" charset="0"/>
              </a:rPr>
              <a:t>uyarınca </a:t>
            </a:r>
            <a:r>
              <a:rPr lang="tr-TR" sz="3500" b="1" dirty="0" smtClean="0">
                <a:latin typeface="Times New Roman" pitchFamily="18" charset="0"/>
                <a:cs typeface="Times New Roman" pitchFamily="18" charset="0"/>
              </a:rPr>
              <a:t>Coğrafi </a:t>
            </a:r>
            <a:r>
              <a:rPr lang="tr-TR" sz="3500" b="1" dirty="0">
                <a:latin typeface="Times New Roman" pitchFamily="18" charset="0"/>
                <a:cs typeface="Times New Roman" pitchFamily="18" charset="0"/>
              </a:rPr>
              <a:t>işaret ile tescilleme aşamasında Tarım ve Orman Bakanlığı, </a:t>
            </a:r>
            <a:r>
              <a:rPr lang="tr-TR" sz="3500" dirty="0" smtClean="0">
                <a:latin typeface="Times New Roman" pitchFamily="18" charset="0"/>
                <a:cs typeface="Times New Roman" pitchFamily="18" charset="0"/>
              </a:rPr>
              <a:t>;</a:t>
            </a:r>
            <a:endParaRPr lang="tr-TR" sz="3500" dirty="0">
              <a:latin typeface="Times New Roman" pitchFamily="18" charset="0"/>
              <a:cs typeface="Times New Roman" pitchFamily="18" charset="0"/>
            </a:endParaRPr>
          </a:p>
          <a:p>
            <a:pPr marL="342900" lvl="0" indent="-342900" algn="just">
              <a:lnSpc>
                <a:spcPct val="115000"/>
              </a:lnSpc>
              <a:spcAft>
                <a:spcPts val="0"/>
              </a:spcAft>
              <a:buFont typeface="Symbol" panose="05050102010706020507" pitchFamily="18" charset="2"/>
              <a:buChar char=""/>
            </a:pPr>
            <a:r>
              <a:rPr lang="tr-TR" sz="3500" dirty="0">
                <a:latin typeface="Times New Roman" pitchFamily="18" charset="0"/>
                <a:cs typeface="Times New Roman" pitchFamily="18" charset="0"/>
              </a:rPr>
              <a:t>Denetim ve mevzuat açısından Gıda ve Kontrol Genel Müdürlüğü;</a:t>
            </a:r>
          </a:p>
          <a:p>
            <a:pPr marL="342900" lvl="0" indent="-342900" algn="just">
              <a:lnSpc>
                <a:spcPct val="115000"/>
              </a:lnSpc>
              <a:spcAft>
                <a:spcPts val="1000"/>
              </a:spcAft>
              <a:buFont typeface="Symbol" panose="05050102010706020507" pitchFamily="18" charset="2"/>
              <a:buChar char=""/>
            </a:pPr>
            <a:r>
              <a:rPr lang="tr-TR" sz="3500" dirty="0">
                <a:latin typeface="Times New Roman" pitchFamily="18" charset="0"/>
                <a:cs typeface="Times New Roman" pitchFamily="18" charset="0"/>
              </a:rPr>
              <a:t>Teknik olarak ise Tarımsal Araştırmalar ve Politikalar Genel Müdürlüğü olarak görüş </a:t>
            </a:r>
            <a:r>
              <a:rPr lang="tr-TR" sz="3500" dirty="0" smtClean="0">
                <a:latin typeface="Times New Roman" pitchFamily="18" charset="0"/>
                <a:cs typeface="Times New Roman" pitchFamily="18" charset="0"/>
              </a:rPr>
              <a:t>vermektedir. </a:t>
            </a:r>
            <a:endParaRPr lang="tr-TR" sz="3500" dirty="0">
              <a:latin typeface="Times New Roman" pitchFamily="18" charset="0"/>
              <a:cs typeface="Times New Roman" pitchFamily="18" charset="0"/>
            </a:endParaRPr>
          </a:p>
          <a:p>
            <a:pPr algn="just">
              <a:lnSpc>
                <a:spcPct val="115000"/>
              </a:lnSpc>
              <a:spcAft>
                <a:spcPts val="1000"/>
              </a:spcAft>
            </a:pPr>
            <a:r>
              <a:rPr lang="tr-TR" sz="3500" dirty="0" err="1">
                <a:latin typeface="Times New Roman" pitchFamily="18" charset="0"/>
                <a:cs typeface="Times New Roman" pitchFamily="18" charset="0"/>
              </a:rPr>
              <a:t>TAGEM’e</a:t>
            </a:r>
            <a:r>
              <a:rPr lang="tr-TR" sz="3500" dirty="0">
                <a:latin typeface="Times New Roman" pitchFamily="18" charset="0"/>
                <a:cs typeface="Times New Roman" pitchFamily="18" charset="0"/>
              </a:rPr>
              <a:t> bağlı </a:t>
            </a:r>
            <a:r>
              <a:rPr lang="tr-TR" sz="3500" dirty="0">
                <a:latin typeface="Times New Roman" pitchFamily="18" charset="0"/>
                <a:cs typeface="Times New Roman" pitchFamily="18" charset="0"/>
              </a:rPr>
              <a:t>A</a:t>
            </a:r>
            <a:r>
              <a:rPr lang="tr-TR" sz="3500" dirty="0" smtClean="0">
                <a:latin typeface="Times New Roman" pitchFamily="18" charset="0"/>
                <a:cs typeface="Times New Roman" pitchFamily="18" charset="0"/>
              </a:rPr>
              <a:t>raştırma </a:t>
            </a:r>
            <a:r>
              <a:rPr lang="tr-TR" sz="3500" dirty="0">
                <a:latin typeface="Times New Roman" pitchFamily="18" charset="0"/>
                <a:cs typeface="Times New Roman" pitchFamily="18" charset="0"/>
              </a:rPr>
              <a:t>Enstitülerimizde ilgili ürüne ait yapılan çalışmalar dikkate alınmakta, literatüre bağlı olarak ürünün tarihsel geçmişi, belirtilen coğrafi sınırları, ayırt edici özellikleri, üretim metotları ilgili mevzuatlar çerçevesinde değerlendirilir.</a:t>
            </a:r>
          </a:p>
          <a:p>
            <a:endParaRPr lang="tr-TR" dirty="0"/>
          </a:p>
        </p:txBody>
      </p:sp>
      <p:sp>
        <p:nvSpPr>
          <p:cNvPr id="8" name="Metin kutusu 7"/>
          <p:cNvSpPr txBox="1"/>
          <p:nvPr/>
        </p:nvSpPr>
        <p:spPr>
          <a:xfrm>
            <a:off x="13613345" y="28428970"/>
            <a:ext cx="10826073" cy="3693319"/>
          </a:xfrm>
          <a:prstGeom prst="rect">
            <a:avLst/>
          </a:prstGeom>
          <a:noFill/>
        </p:spPr>
        <p:txBody>
          <a:bodyPr wrap="square" rtlCol="0">
            <a:spAutoFit/>
          </a:bodyPr>
          <a:lstStyle/>
          <a:p>
            <a:r>
              <a:rPr lang="tr-TR" sz="2000" b="1" dirty="0">
                <a:latin typeface="Times New Roman" pitchFamily="18" charset="0"/>
                <a:cs typeface="Times New Roman" pitchFamily="18" charset="0"/>
              </a:rPr>
              <a:t>Kaynakça</a:t>
            </a:r>
          </a:p>
          <a:p>
            <a:r>
              <a:rPr lang="tr-TR" sz="1800" dirty="0">
                <a:latin typeface="Times New Roman" pitchFamily="18" charset="0"/>
                <a:cs typeface="Times New Roman" pitchFamily="18" charset="0"/>
              </a:rPr>
              <a:t>Anonim, (2022). https://www.birdetadinibilsen.com/yoresel-urunler-157. (Erişim:10.09.2022).</a:t>
            </a:r>
          </a:p>
          <a:p>
            <a:r>
              <a:rPr lang="tr-TR" sz="1800" dirty="0">
                <a:latin typeface="Times New Roman" pitchFamily="18" charset="0"/>
                <a:cs typeface="Times New Roman" pitchFamily="18" charset="0"/>
              </a:rPr>
              <a:t>Anonim, (2022). https://www.haber7.com/seyahat/haber/3054789-turkiyenin-damak-catlatan-cografi-isaret-tescilli-lezzetleri. (Erişim:10.09.2022).</a:t>
            </a:r>
          </a:p>
          <a:p>
            <a:r>
              <a:rPr lang="tr-TR" sz="1800" dirty="0">
                <a:latin typeface="Times New Roman" pitchFamily="18" charset="0"/>
                <a:cs typeface="Times New Roman" pitchFamily="18" charset="0"/>
              </a:rPr>
              <a:t>Anonim, (2022). https://www.kisikates.com.tr/blog/cografi-isaretli-urunler-726. (Erişim:10.09.2022).</a:t>
            </a:r>
          </a:p>
          <a:p>
            <a:r>
              <a:rPr lang="tr-TR" sz="1800" dirty="0">
                <a:latin typeface="Times New Roman" pitchFamily="18" charset="0"/>
                <a:cs typeface="Times New Roman" pitchFamily="18" charset="0"/>
              </a:rPr>
              <a:t>Anonim, (2022). https://www.otuzbeslik.com/etkinlikler/bostanli-pazari-bospa/09-11-2020-11-00/bostanli-pazari-yoresel-lezzetler-festivali. (Erişim:10.09.2022).</a:t>
            </a:r>
          </a:p>
          <a:p>
            <a:r>
              <a:rPr lang="tr-TR" sz="1800" dirty="0">
                <a:latin typeface="Times New Roman" pitchFamily="18" charset="0"/>
                <a:cs typeface="Times New Roman" pitchFamily="18" charset="0"/>
              </a:rPr>
              <a:t>Anonim, (2022). https://www.turkpatent.gov.tr/cografi-isaret. (Erişim:10.09.2022).</a:t>
            </a:r>
          </a:p>
          <a:p>
            <a:r>
              <a:rPr lang="tr-TR" sz="1800" dirty="0" smtClean="0">
                <a:latin typeface="Times New Roman" pitchFamily="18" charset="0"/>
                <a:cs typeface="Times New Roman" pitchFamily="18" charset="0"/>
              </a:rPr>
              <a:t>Çalışkan</a:t>
            </a:r>
            <a:r>
              <a:rPr lang="tr-TR" sz="1800" dirty="0">
                <a:latin typeface="Times New Roman" pitchFamily="18" charset="0"/>
                <a:cs typeface="Times New Roman" pitchFamily="18" charset="0"/>
              </a:rPr>
              <a:t>, V., &amp; Hasan, </a:t>
            </a:r>
            <a:r>
              <a:rPr lang="tr-TR" sz="1800" dirty="0" smtClean="0">
                <a:latin typeface="Times New Roman" pitchFamily="18" charset="0"/>
                <a:cs typeface="Times New Roman" pitchFamily="18" charset="0"/>
              </a:rPr>
              <a:t>K.O.Ç</a:t>
            </a:r>
            <a:r>
              <a:rPr lang="tr-TR" sz="1800" dirty="0">
                <a:latin typeface="Times New Roman" pitchFamily="18" charset="0"/>
                <a:cs typeface="Times New Roman" pitchFamily="18" charset="0"/>
              </a:rPr>
              <a:t>. (2012). </a:t>
            </a:r>
            <a:r>
              <a:rPr lang="tr-TR" sz="1800" dirty="0" smtClean="0">
                <a:latin typeface="Times New Roman" pitchFamily="18" charset="0"/>
                <a:cs typeface="Times New Roman" pitchFamily="18" charset="0"/>
              </a:rPr>
              <a:t>Türkiye’de Coğrafi İşaretlerin Dağılış Özelliklerinin Ve Coğrafi İşaret Potansiyelinin Değerlendirilmesi. </a:t>
            </a:r>
            <a:r>
              <a:rPr lang="tr-TR" sz="1800" dirty="0">
                <a:latin typeface="Times New Roman" pitchFamily="18" charset="0"/>
                <a:cs typeface="Times New Roman" pitchFamily="18" charset="0"/>
              </a:rPr>
              <a:t>Doğu Coğrafya Dergisi, 17(28), 193-214.</a:t>
            </a:r>
          </a:p>
          <a:p>
            <a:r>
              <a:rPr lang="tr-TR" sz="1800" dirty="0">
                <a:latin typeface="Times New Roman" pitchFamily="18" charset="0"/>
                <a:cs typeface="Times New Roman" pitchFamily="18" charset="0"/>
              </a:rPr>
              <a:t>Doğan, B. (2015). Coğrafi İşaret </a:t>
            </a:r>
            <a:r>
              <a:rPr lang="tr-TR" sz="1800" dirty="0" smtClean="0">
                <a:latin typeface="Times New Roman" pitchFamily="18" charset="0"/>
                <a:cs typeface="Times New Roman" pitchFamily="18" charset="0"/>
              </a:rPr>
              <a:t>Korumasının </a:t>
            </a:r>
            <a:r>
              <a:rPr lang="tr-TR" sz="1800" dirty="0">
                <a:latin typeface="Times New Roman" pitchFamily="18" charset="0"/>
                <a:cs typeface="Times New Roman" pitchFamily="18" charset="0"/>
              </a:rPr>
              <a:t>Gelişmekte Olan Ülkeler İçin Önemi. </a:t>
            </a:r>
            <a:r>
              <a:rPr lang="tr-TR" sz="1800" dirty="0" err="1">
                <a:latin typeface="Times New Roman" pitchFamily="18" charset="0"/>
                <a:cs typeface="Times New Roman" pitchFamily="18" charset="0"/>
              </a:rPr>
              <a:t>Social</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Sciences</a:t>
            </a:r>
            <a:r>
              <a:rPr lang="tr-TR" sz="1800" dirty="0">
                <a:latin typeface="Times New Roman" pitchFamily="18" charset="0"/>
                <a:cs typeface="Times New Roman" pitchFamily="18" charset="0"/>
              </a:rPr>
              <a:t>, 10(2), 58-75.</a:t>
            </a:r>
          </a:p>
          <a:p>
            <a:r>
              <a:rPr lang="tr-TR" sz="1800" dirty="0" smtClean="0">
                <a:latin typeface="Times New Roman" pitchFamily="18" charset="0"/>
                <a:cs typeface="Times New Roman" pitchFamily="18" charset="0"/>
              </a:rPr>
              <a:t>Doğanlı, </a:t>
            </a:r>
            <a:r>
              <a:rPr lang="tr-TR" sz="1800" dirty="0">
                <a:latin typeface="Times New Roman" pitchFamily="18" charset="0"/>
                <a:cs typeface="Times New Roman" pitchFamily="18" charset="0"/>
              </a:rPr>
              <a:t>B. (2020). Coğrafi işaret, markalaşma ve kırsal turizm ilişkileri. İnsan ve Sosyal Bilimler Dergisi, 3(2), 525-541.</a:t>
            </a:r>
          </a:p>
        </p:txBody>
      </p:sp>
    </p:spTree>
    <p:extLst>
      <p:ext uri="{BB962C8B-B14F-4D97-AF65-F5344CB8AC3E}">
        <p14:creationId xmlns:p14="http://schemas.microsoft.com/office/powerpoint/2010/main" val="244867772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TotalTime>
  <Words>563</Words>
  <Application>Microsoft Office PowerPoint</Application>
  <PresentationFormat>Özel</PresentationFormat>
  <Paragraphs>35</Paragraphs>
  <Slides>1</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1</vt:i4>
      </vt:variant>
    </vt:vector>
  </HeadingPairs>
  <TitlesOfParts>
    <vt:vector size="8" baseType="lpstr">
      <vt:lpstr>Arial</vt:lpstr>
      <vt:lpstr>Calibri</vt:lpstr>
      <vt:lpstr>Calibri Light</vt:lpstr>
      <vt:lpstr>Symbol</vt:lpstr>
      <vt:lpstr>Times New Roman</vt:lpstr>
      <vt:lpstr>Office Teması</vt:lpstr>
      <vt:lpstr>Bitmap Image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Coğrafi İşaret ve Geleneksel Gıdalarda Tescilleme</dc:title>
  <dc:creator>Sinem GÜMÜŞSOY</dc:creator>
  <cp:lastModifiedBy>Esin TOPARLAK</cp:lastModifiedBy>
  <cp:revision>30</cp:revision>
  <dcterms:created xsi:type="dcterms:W3CDTF">2022-11-23T12:41:33Z</dcterms:created>
  <dcterms:modified xsi:type="dcterms:W3CDTF">2022-11-24T14:08:54Z</dcterms:modified>
</cp:coreProperties>
</file>